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91" r:id="rId7"/>
    <p:sldId id="292" r:id="rId8"/>
    <p:sldId id="285" r:id="rId9"/>
    <p:sldId id="261" r:id="rId10"/>
    <p:sldId id="286" r:id="rId11"/>
    <p:sldId id="287" r:id="rId12"/>
    <p:sldId id="288" r:id="rId13"/>
    <p:sldId id="284" r:id="rId14"/>
  </p:sldIdLst>
  <p:sldSz cx="9144000" cy="5143500" type="screen16x9"/>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85949-F311-4877-BCD6-B325126B78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7FCC0-D62E-40F2-BD5D-3C03D0DD8F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07390C9-E209-452A-AF2C-23D0DB5DF8D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874" y="4767567"/>
            <a:ext cx="2057090" cy="273206"/>
          </a:xfrm>
          <a:prstGeom prst="rect">
            <a:avLst/>
          </a:prstGeom>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a:xfrm>
            <a:off x="3029184" y="4767567"/>
            <a:ext cx="3085634" cy="273206"/>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8046" y="4767567"/>
            <a:ext cx="2057090" cy="273206"/>
          </a:xfrm>
          <a:prstGeom prst="rect">
            <a:avLst/>
          </a:prstGeom>
        </p:spPr>
        <p:txBody>
          <a:bodyPr/>
          <a:lstStyle/>
          <a:p>
            <a:fld id="{8C92ADDF-ABC6-4EEC-846D-A1AE2D41067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1535"/>
            <a:ext cx="6858000" cy="1241822"/>
          </a:xfrm>
          <a:prstGeom prst="rect">
            <a:avLst/>
          </a:prstGeom>
        </p:spPr>
        <p:txBody>
          <a:bodyPr/>
          <a:lstStyle>
            <a:lvl1pPr marL="0" indent="0" algn="ctr">
              <a:buNone/>
              <a:defRPr sz="1970"/>
            </a:lvl1pPr>
            <a:lvl2pPr marL="375285" indent="0" algn="ctr">
              <a:buNone/>
              <a:defRPr sz="1640"/>
            </a:lvl2pPr>
            <a:lvl3pPr marL="749935" indent="0" algn="ctr">
              <a:buNone/>
              <a:defRPr sz="1480"/>
            </a:lvl3pPr>
            <a:lvl4pPr marL="1125220" indent="0" algn="ctr">
              <a:buNone/>
              <a:defRPr sz="1315"/>
            </a:lvl4pPr>
            <a:lvl5pPr marL="1500505" indent="0" algn="ctr">
              <a:buNone/>
              <a:defRPr sz="1315"/>
            </a:lvl5pPr>
            <a:lvl6pPr marL="1875155" indent="0" algn="ctr">
              <a:buNone/>
              <a:defRPr sz="1315"/>
            </a:lvl6pPr>
            <a:lvl7pPr marL="2250440" indent="0" algn="ctr">
              <a:buNone/>
              <a:defRPr sz="1315"/>
            </a:lvl7pPr>
            <a:lvl8pPr marL="2625090" indent="0" algn="ctr">
              <a:buNone/>
              <a:defRPr sz="1315"/>
            </a:lvl8pPr>
            <a:lvl9pPr marL="3000375" indent="0" algn="ctr">
              <a:buNone/>
              <a:defRPr sz="1315"/>
            </a:lvl9pPr>
          </a:lstStyle>
          <a:p>
            <a:r>
              <a:rPr lang="en-US"/>
              <a:t>Click to edit Master subtitle style</a:t>
            </a:r>
            <a:endParaRPr lang="id-ID"/>
          </a:p>
        </p:txBody>
      </p:sp>
      <p:sp>
        <p:nvSpPr>
          <p:cNvPr id="4" name="Date Placeholder 3"/>
          <p:cNvSpPr>
            <a:spLocks noGrp="1"/>
          </p:cNvSpPr>
          <p:nvPr>
            <p:ph type="dt" sz="half" idx="10"/>
          </p:nvPr>
        </p:nvSpPr>
        <p:spPr>
          <a:xfrm>
            <a:off x="628652" y="4767283"/>
            <a:ext cx="2057400" cy="273844"/>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3028954" y="4767283"/>
            <a:ext cx="3086100" cy="273844"/>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7283"/>
            <a:ext cx="371477" cy="273844"/>
          </a:xfrm>
          <a:prstGeom prst="rect">
            <a:avLst/>
          </a:prstGeom>
        </p:spPr>
        <p:txBody>
          <a:bodyPr/>
          <a:lstStyle/>
          <a:p>
            <a:fld id="{BD3C9449-514E-4F2F-BDF6-E5528CC1E8B5}"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7"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8"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9"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cxnSp>
        <p:nvCxnSpPr>
          <p:cNvPr id="14" name="直接连接符 13"/>
          <p:cNvCxnSpPr/>
          <p:nvPr/>
        </p:nvCxnSpPr>
        <p:spPr>
          <a:xfrm>
            <a:off x="2186022" y="2793848"/>
            <a:ext cx="48485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259"/>
          <p:cNvSpPr>
            <a:spLocks noChangeArrowheads="1"/>
          </p:cNvSpPr>
          <p:nvPr/>
        </p:nvSpPr>
        <p:spPr bwMode="auto">
          <a:xfrm>
            <a:off x="403225" y="1266825"/>
            <a:ext cx="857631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ctr" defTabSz="914400">
              <a:buNone/>
            </a:pPr>
            <a:r>
              <a:rPr lang="zh-CN" altLang="zh-CN" sz="4000">
                <a:latin typeface="方正大标宋_GBK" panose="03000509000000000000" charset="-122"/>
                <a:ea typeface="方正大标宋_GBK" panose="03000509000000000000" charset="-122"/>
                <a:cs typeface="+mj-cs"/>
                <a:sym typeface="+mn-ea"/>
              </a:rPr>
              <a:t>《</a:t>
            </a:r>
            <a:r>
              <a:rPr sz="4000">
                <a:latin typeface="方正大标宋_GBK" panose="03000509000000000000" charset="-122"/>
                <a:ea typeface="方正大标宋_GBK" panose="03000509000000000000" charset="-122"/>
                <a:cs typeface="+mj-cs"/>
                <a:sym typeface="+mn-ea"/>
              </a:rPr>
              <a:t>中牟县乡村两级政务服务事项全面推行证明事项告知承诺制清单</a:t>
            </a:r>
            <a:r>
              <a:rPr lang="zh-CN" altLang="en-US" sz="4000">
                <a:latin typeface="方正大标宋_GBK" panose="03000509000000000000" charset="-122"/>
                <a:ea typeface="方正大标宋_GBK" panose="03000509000000000000" charset="-122"/>
                <a:cs typeface="+mj-cs"/>
                <a:sym typeface="+mn-ea"/>
              </a:rPr>
              <a:t>》政策解读</a:t>
            </a:r>
            <a:endParaRPr lang="zh-CN" altLang="zh-CN" sz="4000" cap="all" spc="213" dirty="0">
              <a:solidFill>
                <a:prstClr val="white">
                  <a:lumMod val="65000"/>
                </a:prstClr>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39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childTnLst>
                          </p:cTn>
                        </p:par>
                        <p:par>
                          <p:cTn id="29" fill="hold">
                            <p:stCondLst>
                              <p:cond delay="44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H_Other_2"/>
          <p:cNvSpPr/>
          <p:nvPr/>
        </p:nvSpPr>
        <p:spPr bwMode="auto">
          <a:xfrm>
            <a:off x="1131570" y="1404620"/>
            <a:ext cx="2447925" cy="133350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6" name="MH_Other_8"/>
          <p:cNvSpPr>
            <a:spLocks noChangeArrowheads="1"/>
          </p:cNvSpPr>
          <p:nvPr/>
        </p:nvSpPr>
        <p:spPr bwMode="auto">
          <a:xfrm>
            <a:off x="3523916" y="1111869"/>
            <a:ext cx="501226" cy="502416"/>
          </a:xfrm>
          <a:prstGeom prst="ellipse">
            <a:avLst/>
          </a:prstGeom>
          <a:solidFill>
            <a:srgbClr val="01583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a:solidFill>
                  <a:srgbClr val="FFFFFF"/>
                </a:solidFill>
                <a:latin typeface="Calibri" panose="020F0502020204030204" pitchFamily="34" charset="0"/>
                <a:ea typeface="Gungsuh" panose="02030600000101010101" pitchFamily="18" charset="-127"/>
              </a:rPr>
              <a:t>02</a:t>
            </a:r>
            <a:endParaRPr lang="zh-CN" altLang="en-US">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3" name="TextBox 23"/>
          <p:cNvSpPr txBox="1"/>
          <p:nvPr/>
        </p:nvSpPr>
        <p:spPr>
          <a:xfrm>
            <a:off x="3942080" y="1568450"/>
            <a:ext cx="4982210" cy="3169285"/>
          </a:xfrm>
          <a:prstGeom prst="rect">
            <a:avLst/>
          </a:prstGeom>
          <a:noFill/>
        </p:spPr>
        <p:txBody>
          <a:bodyPr wrap="square" rtlCol="0">
            <a:spAutoFit/>
          </a:bodyPr>
          <a:p>
            <a:pPr algn="just" defTabSz="650240" fontAlgn="base">
              <a:lnSpc>
                <a:spcPts val="2000"/>
              </a:lnSpc>
              <a:spcBef>
                <a:spcPct val="0"/>
              </a:spcBef>
              <a:spcAft>
                <a:spcPct val="0"/>
              </a:spcAft>
            </a:pPr>
            <a:r>
              <a:rPr lang="en-US" altLang="zh-CN" sz="1100">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清单主要包含，医保局：医疗救助情况证明；民政局：高龄津贴申请表；人社局：就业失业登记证及年审、创业扶持项目真实信息核查表、就业困难人员认定申请表、刑释解教证明、退休人员异地认证协查表；卫健委：独生子女父母光荣证申请表、三孩生育证审批表、流动人口婚育证明、流动人口居住证明、再生育人员情况证明；残联：残疾人参加社会保险家庭经济状况证明；司法局：家庭经济困难证明、社区矫正人员情况说明；公安局：流动人口居住证明；农委：从业年限证明；市场监督管理局：经营证明。</a:t>
            </a:r>
            <a:endParaRPr lang="en-GB" altLang="zh-CN" dirty="0">
              <a:solidFill>
                <a:prstClr val="black">
                  <a:lumMod val="65000"/>
                  <a:lumOff val="35000"/>
                </a:prst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4032977" y="1156615"/>
            <a:ext cx="1605280" cy="386080"/>
          </a:xfrm>
          <a:prstGeom prst="rect">
            <a:avLst/>
          </a:prstGeom>
          <a:noFill/>
        </p:spPr>
        <p:txBody>
          <a:bodyPr wrap="none" rtlCol="0">
            <a:spAutoFit/>
          </a:bodyPr>
          <a:p>
            <a:pPr algn="l"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取消的证明清单</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686"/>
                                        </p:tgtEl>
                                        <p:attrNameLst>
                                          <p:attrName>style.visibility</p:attrName>
                                        </p:attrNameLst>
                                      </p:cBhvr>
                                      <p:to>
                                        <p:strVal val="visible"/>
                                      </p:to>
                                    </p:set>
                                    <p:animEffect transition="in" filter="wipe(left)">
                                      <p:cBhvr>
                                        <p:cTn id="11" dur="500"/>
                                        <p:tgtEl>
                                          <p:spTgt spid="28686"/>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5"/>
                                        </p:tgtEl>
                                        <p:attrNameLst>
                                          <p:attrName>style.visibility</p:attrName>
                                        </p:attrNameLst>
                                      </p:cBhvr>
                                      <p:to>
                                        <p:strVal val="visible"/>
                                      </p:to>
                                    </p:set>
                                    <p:anim calcmode="lin" valueType="num">
                                      <p:cBhvr additive="base">
                                        <p:cTn id="23" dur="500" fill="hold"/>
                                        <p:tgtEl>
                                          <p:spTgt spid="28675"/>
                                        </p:tgtEl>
                                        <p:attrNameLst>
                                          <p:attrName>ppt_x</p:attrName>
                                        </p:attrNameLst>
                                      </p:cBhvr>
                                      <p:tavLst>
                                        <p:tav tm="0">
                                          <p:val>
                                            <p:strVal val="#ppt_x"/>
                                          </p:val>
                                        </p:tav>
                                        <p:tav tm="100000">
                                          <p:val>
                                            <p:strVal val="#ppt_x"/>
                                          </p:val>
                                        </p:tav>
                                      </p:tavLst>
                                    </p:anim>
                                    <p:anim calcmode="lin" valueType="num">
                                      <p:cBhvr additive="base">
                                        <p:cTn id="2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bldLvl="0" animBg="1"/>
      <p:bldP spid="28689" grpId="0" bldLvl="0" animBg="1"/>
      <p:bldP spid="3" grpId="0"/>
      <p:bldP spid="4" grpId="0"/>
      <p:bldP spid="28675" grpId="0" animBg="1"/>
      <p:bldP spid="2867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7"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8"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9"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cxnSp>
        <p:nvCxnSpPr>
          <p:cNvPr id="14" name="直接连接符 13"/>
          <p:cNvCxnSpPr/>
          <p:nvPr/>
        </p:nvCxnSpPr>
        <p:spPr>
          <a:xfrm>
            <a:off x="2186022" y="2793848"/>
            <a:ext cx="48485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259"/>
          <p:cNvSpPr>
            <a:spLocks noChangeArrowheads="1"/>
          </p:cNvSpPr>
          <p:nvPr/>
        </p:nvSpPr>
        <p:spPr bwMode="auto">
          <a:xfrm>
            <a:off x="2361563" y="1717512"/>
            <a:ext cx="46823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defTabSz="650240" fontAlgn="base">
              <a:spcAft>
                <a:spcPct val="0"/>
              </a:spcAft>
              <a:buNone/>
            </a:pPr>
            <a:r>
              <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解读机关：中牟县司法局</a:t>
            </a:r>
            <a:endPar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endPar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r>
              <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解</a:t>
            </a:r>
            <a:r>
              <a:rPr lang="en-US" altLang="zh-CN"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读</a:t>
            </a:r>
            <a:r>
              <a:rPr lang="en-US" altLang="zh-CN"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人：顾永辉</a:t>
            </a:r>
            <a:endPar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endPar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r>
              <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联系方式：60868866</a:t>
            </a:r>
            <a:endParaRPr lang="zh-CN" altLang="en-US" sz="2000" b="1" cap="all"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
                                        </p:tgtEl>
                                      </p:cBhvr>
                                    </p:animEffect>
                                  </p:childTnLst>
                                </p:cTn>
                              </p:par>
                            </p:childTnLst>
                          </p:cTn>
                        </p:par>
                        <p:par>
                          <p:cTn id="29" fill="hold">
                            <p:stCondLst>
                              <p:cond delay="43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85"/>
          <p:cNvCxnSpPr/>
          <p:nvPr/>
        </p:nvCxnSpPr>
        <p:spPr>
          <a:xfrm flipV="1">
            <a:off x="1291439" y="-116330"/>
            <a:ext cx="1455345" cy="3051752"/>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991950" y="-744560"/>
            <a:ext cx="1862914" cy="3906394"/>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345571" y="930145"/>
            <a:ext cx="1118922" cy="1118922"/>
            <a:chOff x="1892209" y="1307818"/>
            <a:chExt cx="1573484" cy="1573484"/>
          </a:xfrm>
        </p:grpSpPr>
        <p:sp>
          <p:nvSpPr>
            <p:cNvPr id="4" name="椭圆 3"/>
            <p:cNvSpPr/>
            <p:nvPr/>
          </p:nvSpPr>
          <p:spPr>
            <a:xfrm>
              <a:off x="1892209" y="1307818"/>
              <a:ext cx="1573484" cy="1573484"/>
            </a:xfrm>
            <a:prstGeom prst="ellipse">
              <a:avLst/>
            </a:pr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28" name="文本框 27"/>
            <p:cNvSpPr txBox="1"/>
            <p:nvPr/>
          </p:nvSpPr>
          <p:spPr>
            <a:xfrm>
              <a:off x="2085568" y="1519146"/>
              <a:ext cx="1186767" cy="1298251"/>
            </a:xfrm>
            <a:prstGeom prst="rect">
              <a:avLst/>
            </a:prstGeom>
            <a:noFill/>
          </p:spPr>
          <p:txBody>
            <a:bodyPr wrap="square" rtlCol="0">
              <a:spAutoFit/>
            </a:bodyPr>
            <a:lstStyle/>
            <a:p>
              <a:pPr algn="ctr" defTabSz="650240" fontAlgn="base">
                <a:spcBef>
                  <a:spcPct val="0"/>
                </a:spcBef>
                <a:spcAft>
                  <a:spcPct val="0"/>
                </a:spcAft>
              </a:pPr>
              <a:r>
                <a:rPr lang="zh-CN" altLang="en-US" sz="5400" dirty="0">
                  <a:solidFill>
                    <a:prstClr val="white"/>
                  </a:solidFill>
                  <a:latin typeface="微软雅黑" panose="020B0503020204020204" pitchFamily="34" charset="-122"/>
                  <a:ea typeface="微软雅黑" panose="020B0503020204020204" pitchFamily="34" charset="-122"/>
                </a:rPr>
                <a:t>目</a:t>
              </a:r>
              <a:endParaRPr lang="zh-CN" altLang="en-US" sz="5400" dirty="0">
                <a:solidFill>
                  <a:prstClr val="white"/>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051576" y="809576"/>
            <a:ext cx="4312435" cy="890985"/>
            <a:chOff x="4915789" y="1052513"/>
            <a:chExt cx="5750624" cy="1188126"/>
          </a:xfrm>
        </p:grpSpPr>
        <p:grpSp>
          <p:nvGrpSpPr>
            <p:cNvPr id="56" name="组合 55"/>
            <p:cNvGrpSpPr/>
            <p:nvPr/>
          </p:nvGrpSpPr>
          <p:grpSpPr>
            <a:xfrm>
              <a:off x="4915789" y="1052513"/>
              <a:ext cx="5750624" cy="1188126"/>
              <a:chOff x="6035151" y="1964828"/>
              <a:chExt cx="5750624" cy="1188126"/>
            </a:xfrm>
          </p:grpSpPr>
          <p:sp>
            <p:nvSpPr>
              <p:cNvPr id="53" name="任意多边形 5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55" name="任意多边形 54"/>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54" name="任意多边形 5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1</a:t>
                </a:r>
                <a:endParaRPr lang="zh-CN" altLang="en-US" sz="2275" dirty="0">
                  <a:solidFill>
                    <a:prstClr val="white"/>
                  </a:solidFill>
                  <a:latin typeface="Arial" panose="020B0604020202020204"/>
                  <a:ea typeface="微软雅黑" panose="020B0503020204020204" pitchFamily="34" charset="-122"/>
                </a:endParaRPr>
              </a:p>
            </p:txBody>
          </p:sp>
        </p:grpSp>
        <p:sp>
          <p:nvSpPr>
            <p:cNvPr id="57" name="文本框 56"/>
            <p:cNvSpPr txBox="1"/>
            <p:nvPr/>
          </p:nvSpPr>
          <p:spPr>
            <a:xfrm>
              <a:off x="7373257" y="1167088"/>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起草背景与目的</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63" name="组合 62"/>
          <p:cNvGrpSpPr/>
          <p:nvPr/>
        </p:nvGrpSpPr>
        <p:grpSpPr>
          <a:xfrm>
            <a:off x="3643352" y="1670290"/>
            <a:ext cx="4312435" cy="890985"/>
            <a:chOff x="4915789" y="1052513"/>
            <a:chExt cx="5750624" cy="1188126"/>
          </a:xfrm>
        </p:grpSpPr>
        <p:grpSp>
          <p:nvGrpSpPr>
            <p:cNvPr id="64" name="组合 63"/>
            <p:cNvGrpSpPr/>
            <p:nvPr/>
          </p:nvGrpSpPr>
          <p:grpSpPr>
            <a:xfrm>
              <a:off x="4915789" y="1052513"/>
              <a:ext cx="5750624" cy="1188126"/>
              <a:chOff x="6035151" y="1964828"/>
              <a:chExt cx="5750624" cy="1188126"/>
            </a:xfrm>
          </p:grpSpPr>
          <p:sp>
            <p:nvSpPr>
              <p:cNvPr id="66" name="任意多边形 65"/>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67" name="任意多边形 66"/>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68" name="任意多边形 67"/>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2</a:t>
                </a:r>
                <a:endParaRPr lang="zh-CN" altLang="en-US" sz="2275" dirty="0">
                  <a:solidFill>
                    <a:prstClr val="white"/>
                  </a:solidFill>
                  <a:latin typeface="Arial" panose="020B0604020202020204"/>
                  <a:ea typeface="微软雅黑" panose="020B0503020204020204" pitchFamily="34" charset="-122"/>
                </a:endParaRPr>
              </a:p>
            </p:txBody>
          </p:sp>
        </p:grpSp>
        <p:sp>
          <p:nvSpPr>
            <p:cNvPr id="65" name="文本框 64"/>
            <p:cNvSpPr txBox="1"/>
            <p:nvPr/>
          </p:nvSpPr>
          <p:spPr>
            <a:xfrm>
              <a:off x="7373257" y="1174615"/>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起草政策法规依据</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69" name="组合 68"/>
          <p:cNvGrpSpPr/>
          <p:nvPr/>
        </p:nvGrpSpPr>
        <p:grpSpPr>
          <a:xfrm>
            <a:off x="3235128" y="2637556"/>
            <a:ext cx="4312435" cy="890985"/>
            <a:chOff x="4915789" y="1052513"/>
            <a:chExt cx="5750624" cy="1188126"/>
          </a:xfrm>
        </p:grpSpPr>
        <p:grpSp>
          <p:nvGrpSpPr>
            <p:cNvPr id="70" name="组合 69"/>
            <p:cNvGrpSpPr/>
            <p:nvPr/>
          </p:nvGrpSpPr>
          <p:grpSpPr>
            <a:xfrm>
              <a:off x="4915789" y="1052513"/>
              <a:ext cx="5750624" cy="1188126"/>
              <a:chOff x="6035151" y="1964828"/>
              <a:chExt cx="5750624" cy="1188126"/>
            </a:xfrm>
          </p:grpSpPr>
          <p:sp>
            <p:nvSpPr>
              <p:cNvPr id="72" name="任意多边形 71"/>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73" name="任意多边形 72"/>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74" name="任意多边形 7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3</a:t>
                </a:r>
                <a:endParaRPr lang="zh-CN" altLang="en-US" sz="2275" dirty="0">
                  <a:solidFill>
                    <a:prstClr val="white"/>
                  </a:solidFill>
                  <a:latin typeface="Arial" panose="020B0604020202020204"/>
                  <a:ea typeface="微软雅黑" panose="020B0503020204020204" pitchFamily="34" charset="-122"/>
                </a:endParaRPr>
              </a:p>
            </p:txBody>
          </p:sp>
        </p:grpSp>
        <p:sp>
          <p:nvSpPr>
            <p:cNvPr id="71" name="文本框 70"/>
            <p:cNvSpPr txBox="1"/>
            <p:nvPr/>
          </p:nvSpPr>
          <p:spPr>
            <a:xfrm>
              <a:off x="7373257" y="1174615"/>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主要内容</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81" name="组合 80"/>
          <p:cNvGrpSpPr/>
          <p:nvPr/>
        </p:nvGrpSpPr>
        <p:grpSpPr>
          <a:xfrm>
            <a:off x="1139625" y="1864831"/>
            <a:ext cx="632218" cy="682650"/>
            <a:chOff x="2797919" y="2726482"/>
            <a:chExt cx="843062" cy="910312"/>
          </a:xfrm>
        </p:grpSpPr>
        <p:sp>
          <p:nvSpPr>
            <p:cNvPr id="5" name="椭圆 4"/>
            <p:cNvSpPr/>
            <p:nvPr/>
          </p:nvSpPr>
          <p:spPr>
            <a:xfrm>
              <a:off x="2797919" y="2726482"/>
              <a:ext cx="843062" cy="843062"/>
            </a:xfrm>
            <a:prstGeom prst="ellipse">
              <a:avLst/>
            </a:prstGeom>
            <a:solidFill>
              <a:srgbClr val="90C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29" name="文本框 28"/>
            <p:cNvSpPr txBox="1"/>
            <p:nvPr/>
          </p:nvSpPr>
          <p:spPr>
            <a:xfrm>
              <a:off x="2863556" y="2836477"/>
              <a:ext cx="742783" cy="800317"/>
            </a:xfrm>
            <a:prstGeom prst="rect">
              <a:avLst/>
            </a:prstGeom>
            <a:noFill/>
          </p:spPr>
          <p:txBody>
            <a:bodyPr wrap="square" rtlCol="0">
              <a:spAutoFit/>
            </a:bodyPr>
            <a:lstStyle/>
            <a:p>
              <a:pPr algn="ctr" defTabSz="650240" fontAlgn="base">
                <a:spcBef>
                  <a:spcPct val="0"/>
                </a:spcBef>
                <a:spcAft>
                  <a:spcPct val="0"/>
                </a:spcAft>
              </a:pPr>
              <a:r>
                <a:rPr lang="zh-CN" altLang="en-US" sz="3300" dirty="0">
                  <a:solidFill>
                    <a:prstClr val="white"/>
                  </a:solidFill>
                  <a:latin typeface="微软雅黑" panose="020B0503020204020204" pitchFamily="34" charset="-122"/>
                  <a:ea typeface="微软雅黑" panose="020B0503020204020204" pitchFamily="34" charset="-122"/>
                </a:rPr>
                <a:t>录</a:t>
              </a:r>
              <a:endParaRPr lang="zh-CN" altLang="en-US" sz="3300" dirty="0">
                <a:solidFill>
                  <a:prstClr val="white"/>
                </a:solidFill>
                <a:latin typeface="微软雅黑" panose="020B0503020204020204" pitchFamily="34" charset="-122"/>
                <a:ea typeface="微软雅黑" panose="020B0503020204020204" pitchFamily="34" charset="-122"/>
              </a:endParaRPr>
            </a:p>
          </p:txBody>
        </p:sp>
      </p:grpSp>
      <p:cxnSp>
        <p:nvCxnSpPr>
          <p:cNvPr id="85" name="直接连接符 84"/>
          <p:cNvCxnSpPr/>
          <p:nvPr/>
        </p:nvCxnSpPr>
        <p:spPr>
          <a:xfrm flipV="1">
            <a:off x="-1488180" y="2478335"/>
            <a:ext cx="2849988" cy="5976215"/>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1000" fill="hold"/>
                                        <p:tgtEl>
                                          <p:spTgt spid="81"/>
                                        </p:tgtEl>
                                        <p:attrNameLst>
                                          <p:attrName>ppt_w</p:attrName>
                                        </p:attrNameLst>
                                      </p:cBhvr>
                                      <p:tavLst>
                                        <p:tav tm="0">
                                          <p:val>
                                            <p:fltVal val="0"/>
                                          </p:val>
                                        </p:tav>
                                        <p:tav tm="100000">
                                          <p:val>
                                            <p:strVal val="#ppt_w"/>
                                          </p:val>
                                        </p:tav>
                                      </p:tavLst>
                                    </p:anim>
                                    <p:anim calcmode="lin" valueType="num">
                                      <p:cBhvr>
                                        <p:cTn id="14" dur="1000" fill="hold"/>
                                        <p:tgtEl>
                                          <p:spTgt spid="81"/>
                                        </p:tgtEl>
                                        <p:attrNameLst>
                                          <p:attrName>ppt_h</p:attrName>
                                        </p:attrNameLst>
                                      </p:cBhvr>
                                      <p:tavLst>
                                        <p:tav tm="0">
                                          <p:val>
                                            <p:fltVal val="0"/>
                                          </p:val>
                                        </p:tav>
                                        <p:tav tm="100000">
                                          <p:val>
                                            <p:strVal val="#ppt_h"/>
                                          </p:val>
                                        </p:tav>
                                      </p:tavLst>
                                    </p:anim>
                                    <p:anim calcmode="lin" valueType="num">
                                      <p:cBhvr>
                                        <p:cTn id="15"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down)">
                                      <p:cBhvr>
                                        <p:cTn id="20" dur="500"/>
                                        <p:tgtEl>
                                          <p:spTgt spid="85"/>
                                        </p:tgtEl>
                                      </p:cBhvr>
                                    </p:animEffect>
                                  </p:childTnLst>
                                </p:cTn>
                              </p:par>
                              <p:par>
                                <p:cTn id="21" presetID="22" presetClass="entr" presetSubtype="4"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down)">
                                      <p:cBhvr>
                                        <p:cTn id="23" dur="500"/>
                                        <p:tgtEl>
                                          <p:spTgt spid="87"/>
                                        </p:tgtEl>
                                      </p:cBhvr>
                                    </p:animEffect>
                                  </p:childTnLst>
                                </p:cTn>
                              </p:par>
                              <p:par>
                                <p:cTn id="24" presetID="22" presetClass="entr" presetSubtype="4"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500"/>
                                        <p:tgtEl>
                                          <p:spTgt spid="8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 y="141"/>
            <a:ext cx="9143498" cy="5143218"/>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2415783" y="196355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1</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起草背景与目的</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35225" y="-83820"/>
            <a:ext cx="5438140" cy="5143500"/>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50240" fontAlgn="base">
              <a:spcBef>
                <a:spcPct val="0"/>
              </a:spcBef>
              <a:spcAft>
                <a:spcPct val="0"/>
              </a:spcAft>
            </a:pPr>
            <a:r>
              <a:rPr lang="zh-CN" altLang="en-US" sz="1280">
                <a:solidFill>
                  <a:schemeClr val="tx1"/>
                </a:solidFill>
                <a:latin typeface="Times New Roman" panose="02020603050405020304" charset="0"/>
                <a:ea typeface="方正仿宋_GBK" panose="03000509000000000000" charset="-122"/>
                <a:sym typeface="+mn-ea"/>
              </a:rPr>
              <a:t>为持续深化“放管服”改革，创新改革举措，在市县两级政务服务事项全面推行证明事项告知承诺制的基础上，推进证明事项告知承诺制向基层延伸。2022年8月，郑州市人民政府办公厅印发《关于乡村两级政务服务事项全面推行证明事项告知承诺制的通知》，要求各区县人民政府积极推进乡村两级政务服务事项全面推行证明事项告知承诺制工作，建立并及时向社会公布乡村两级政务服务事项推行证明事项告知承诺制清单。</a:t>
            </a:r>
            <a:endParaRPr lang="zh-CN" altLang="en-US" sz="1280">
              <a:solidFill>
                <a:schemeClr val="tx1"/>
              </a:solidFill>
              <a:latin typeface="Times New Roman" panose="02020603050405020304" charset="0"/>
              <a:ea typeface="方正仿宋_GBK" panose="03000509000000000000" charset="-122"/>
              <a:sym typeface="+mn-ea"/>
            </a:endParaRPr>
          </a:p>
        </p:txBody>
      </p:sp>
      <p:grpSp>
        <p:nvGrpSpPr>
          <p:cNvPr id="10" name="组合 9"/>
          <p:cNvGrpSpPr/>
          <p:nvPr/>
        </p:nvGrpSpPr>
        <p:grpSpPr>
          <a:xfrm>
            <a:off x="901943" y="799595"/>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1</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起草背景</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62380" y="0"/>
            <a:ext cx="4267835" cy="5143500"/>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zh-CN" altLang="en-US" sz="1200">
                <a:solidFill>
                  <a:schemeClr val="tx1"/>
                </a:solidFill>
                <a:uFillTx/>
                <a:latin typeface="Times New Roman" panose="02020603050405020304" charset="0"/>
                <a:ea typeface="方正仿宋_GBK" panose="03000509000000000000" charset="-122"/>
                <a:sym typeface="+mn-ea"/>
              </a:rPr>
              <a:t>进一步优化基层办事流程，完善基层便民服务措施，从制度层面进一步解决企业和群众办证多、办事难、多头跑、来回跑等问题</a:t>
            </a:r>
            <a:endParaRPr lang="zh-CN" altLang="en-US" sz="1200">
              <a:solidFill>
                <a:schemeClr val="tx1"/>
              </a:solidFill>
              <a:uFillTx/>
              <a:latin typeface="Times New Roman" panose="02020603050405020304" charset="0"/>
              <a:ea typeface="方正仿宋_GBK" panose="03000509000000000000" charset="-122"/>
              <a:sym typeface="+mn-ea"/>
            </a:endParaRPr>
          </a:p>
        </p:txBody>
      </p:sp>
      <p:grpSp>
        <p:nvGrpSpPr>
          <p:cNvPr id="10" name="组合 9"/>
          <p:cNvGrpSpPr/>
          <p:nvPr/>
        </p:nvGrpSpPr>
        <p:grpSpPr>
          <a:xfrm>
            <a:off x="734303" y="51829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1</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起草目的</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95755" y="-121920"/>
            <a:ext cx="6490335" cy="5143500"/>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833363" y="64783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2</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起草政策法规依据</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4"/>
          <p:cNvSpPr/>
          <p:nvPr/>
        </p:nvSpPr>
        <p:spPr>
          <a:xfrm>
            <a:off x="723265" y="1414145"/>
            <a:ext cx="685800" cy="685800"/>
          </a:xfrm>
          <a:prstGeom prst="roundRect">
            <a:avLst/>
          </a:prstGeom>
          <a:solidFill>
            <a:srgbClr val="90C74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52" name="Rounded Rectangle 7"/>
          <p:cNvSpPr/>
          <p:nvPr/>
        </p:nvSpPr>
        <p:spPr>
          <a:xfrm>
            <a:off x="4971415" y="1414145"/>
            <a:ext cx="685800" cy="685800"/>
          </a:xfrm>
          <a:prstGeom prst="roundRect">
            <a:avLst/>
          </a:prstGeom>
          <a:solidFill>
            <a:srgbClr val="01583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59" name="Text Placeholder 7"/>
          <p:cNvSpPr txBox="1"/>
          <p:nvPr/>
        </p:nvSpPr>
        <p:spPr>
          <a:xfrm>
            <a:off x="1586865" y="1437640"/>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《郑州市人民政府办公厅关于印发郑州市全面推行证明事项和涉企经营许可事项告知承诺制实施方案的通知》（郑政办〔2021〕17号）</a:t>
            </a:r>
            <a:endParaRPr lang="zh-CN" altLang="en-US" sz="1600">
              <a:latin typeface="Times New Roman" panose="02020603050405020304" charset="0"/>
              <a:ea typeface="方正仿宋_GBK" panose="03000509000000000000" charset="-122"/>
              <a:sym typeface="+mn-ea"/>
            </a:endParaRPr>
          </a:p>
        </p:txBody>
      </p:sp>
      <p:sp>
        <p:nvSpPr>
          <p:cNvPr id="4" name="文本框 3"/>
          <p:cNvSpPr txBox="1"/>
          <p:nvPr/>
        </p:nvSpPr>
        <p:spPr>
          <a:xfrm>
            <a:off x="904875" y="1570990"/>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1</a:t>
            </a:r>
            <a:endParaRPr lang="en-US" altLang="zh-CN">
              <a:latin typeface="Times New Roman" panose="02020603050405020304" charset="0"/>
              <a:cs typeface="Times New Roman" panose="02020603050405020304" charset="0"/>
            </a:endParaRPr>
          </a:p>
        </p:txBody>
      </p:sp>
      <p:sp>
        <p:nvSpPr>
          <p:cNvPr id="7" name="文本框 6"/>
          <p:cNvSpPr txBox="1"/>
          <p:nvPr/>
        </p:nvSpPr>
        <p:spPr>
          <a:xfrm>
            <a:off x="5147310" y="1568450"/>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2</a:t>
            </a:r>
            <a:endParaRPr lang="en-US" altLang="zh-CN">
              <a:latin typeface="Times New Roman" panose="02020603050405020304" charset="0"/>
              <a:cs typeface="Times New Roman" panose="02020603050405020304" charset="0"/>
            </a:endParaRPr>
          </a:p>
        </p:txBody>
      </p:sp>
      <p:sp>
        <p:nvSpPr>
          <p:cNvPr id="10" name="Text Placeholder 7"/>
          <p:cNvSpPr txBox="1"/>
          <p:nvPr/>
        </p:nvSpPr>
        <p:spPr>
          <a:xfrm>
            <a:off x="5750560" y="1442720"/>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《郑州市人民政府办公厅关于乡村两级政务服务事项全面推行证明事项告知承诺制的通知》（郑政办〔2022〕85号）</a:t>
            </a:r>
            <a:endParaRPr lang="zh-CN" altLang="en-US" sz="1600">
              <a:latin typeface="Times New Roman" panose="02020603050405020304" charset="0"/>
              <a:ea typeface="方正仿宋_GBK"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 y="141"/>
            <a:ext cx="9143498" cy="5143218"/>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2415783" y="196355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03</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68427"/>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主要内容</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MH_Other_3"/>
          <p:cNvSpPr/>
          <p:nvPr/>
        </p:nvSpPr>
        <p:spPr bwMode="auto">
          <a:xfrm>
            <a:off x="1131570" y="1074420"/>
            <a:ext cx="1212850" cy="1663700"/>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5" name="MH_Other_7"/>
          <p:cNvSpPr>
            <a:spLocks noChangeArrowheads="1"/>
          </p:cNvSpPr>
          <p:nvPr/>
        </p:nvSpPr>
        <p:spPr bwMode="auto">
          <a:xfrm>
            <a:off x="2259374" y="727333"/>
            <a:ext cx="501225" cy="501225"/>
          </a:xfrm>
          <a:prstGeom prst="ellipse">
            <a:avLst/>
          </a:prstGeom>
          <a:solidFill>
            <a:srgbClr val="90C74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dirty="0">
                <a:solidFill>
                  <a:srgbClr val="FFFFFF"/>
                </a:solidFill>
                <a:latin typeface="Calibri" panose="020F0502020204030204" pitchFamily="34" charset="0"/>
                <a:ea typeface="Gungsuh" panose="02030600000101010101" pitchFamily="18" charset="-127"/>
              </a:rPr>
              <a:t>01</a:t>
            </a:r>
            <a:endParaRPr lang="zh-CN" altLang="en-US"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23" name="TextBox 23"/>
          <p:cNvSpPr txBox="1"/>
          <p:nvPr/>
        </p:nvSpPr>
        <p:spPr>
          <a:xfrm>
            <a:off x="2051685" y="1278890"/>
            <a:ext cx="7027545" cy="3169285"/>
          </a:xfrm>
          <a:prstGeom prst="rect">
            <a:avLst/>
          </a:prstGeom>
          <a:noFill/>
        </p:spPr>
        <p:txBody>
          <a:bodyPr wrap="square" rtlCol="0">
            <a:spAutoFit/>
          </a:bodyPr>
          <a:lstStyle/>
          <a:p>
            <a:pPr algn="just" fontAlgn="auto">
              <a:lnSpc>
                <a:spcPts val="2000"/>
              </a:lnSpc>
            </a:pPr>
            <a:r>
              <a:rPr lang="zh-CN" altLang="en-US">
                <a:latin typeface="Times New Roman" panose="02020603050405020304" charset="0"/>
                <a:ea typeface="方正仿宋_GBK" panose="03000509000000000000" charset="-122"/>
                <a:sym typeface="+mn-ea"/>
              </a:rPr>
              <a:t>1.涉及部门：卫健委。清单主要包含：独生子女父母光荣证，生育登记服务证，计划生育扶助金。</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zh-CN" altLang="en-US">
                <a:latin typeface="Times New Roman" panose="02020603050405020304" charset="0"/>
                <a:ea typeface="方正仿宋_GBK" panose="03000509000000000000" charset="-122"/>
                <a:sym typeface="+mn-ea"/>
              </a:rPr>
              <a:t>2.涉及部门：民政局。清单主要包含：孤儿认定，老年人福利补贴，特困人员认定、救助供养金给付，最低生活保障对象认定、保障金给付，临时救助对象认定、救助金给付，城市低收入家庭认定。</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zh-CN" altLang="en-US">
                <a:latin typeface="Times New Roman" panose="02020603050405020304" charset="0"/>
                <a:ea typeface="方正仿宋_GBK" panose="03000509000000000000" charset="-122"/>
                <a:sym typeface="+mn-ea"/>
              </a:rPr>
              <a:t>3.涉及部门：残联。清单主要包含：三无残疾人救助、残疾儿童康复救助。</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zh-CN" altLang="en-US">
                <a:latin typeface="Times New Roman" panose="02020603050405020304" charset="0"/>
                <a:ea typeface="方正仿宋_GBK" panose="03000509000000000000" charset="-122"/>
                <a:sym typeface="+mn-lt"/>
              </a:rPr>
              <a:t>4.涉及部门：市场监管局。清单主要包含：个体工商户设立（变更）登记。</a:t>
            </a:r>
            <a:endParaRPr lang="zh-CN" altLang="en-US">
              <a:latin typeface="Times New Roman" panose="02020603050405020304" charset="0"/>
              <a:ea typeface="方正仿宋_GBK" panose="03000509000000000000" charset="-122"/>
              <a:sym typeface="+mn-lt"/>
            </a:endParaRPr>
          </a:p>
          <a:p>
            <a:pPr algn="just" fontAlgn="auto">
              <a:lnSpc>
                <a:spcPts val="2000"/>
              </a:lnSpc>
            </a:pPr>
            <a:r>
              <a:rPr lang="zh-CN" altLang="en-US">
                <a:latin typeface="Times New Roman" panose="02020603050405020304" charset="0"/>
                <a:ea typeface="方正仿宋_GBK" panose="03000509000000000000" charset="-122"/>
                <a:sym typeface="+mn-lt"/>
              </a:rPr>
              <a:t>5.涉及部门：公安局。清单主要包含：户口登记、注销、迁移，户口迁移审批，新生儿出生登记，死亡、宣告死亡、宣告失踪人员办理户口注销，核发居民身份证，核发居住证。</a:t>
            </a:r>
            <a:endParaRPr lang="zh-CN" altLang="en-US">
              <a:latin typeface="Times New Roman" panose="02020603050405020304" charset="0"/>
              <a:ea typeface="方正仿宋_GBK" panose="03000509000000000000" charset="-122"/>
              <a:sym typeface="+mn-lt"/>
            </a:endParaRPr>
          </a:p>
        </p:txBody>
      </p:sp>
      <p:sp>
        <p:nvSpPr>
          <p:cNvPr id="24" name="TextBox 24"/>
          <p:cNvSpPr txBox="1"/>
          <p:nvPr/>
        </p:nvSpPr>
        <p:spPr>
          <a:xfrm>
            <a:off x="2819492" y="806806"/>
            <a:ext cx="1605280" cy="337185"/>
          </a:xfrm>
          <a:prstGeom prst="rect">
            <a:avLst/>
          </a:prstGeom>
          <a:noFill/>
        </p:spPr>
        <p:txBody>
          <a:bodyPr wrap="none" rtlCol="0">
            <a:spAutoFit/>
          </a:bodyPr>
          <a:lstStyle/>
          <a:p>
            <a:pPr algn="l" defTabSz="650240" fontAlgn="base">
              <a:buClrTx/>
              <a:buSzTx/>
              <a:buFontTx/>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保留的证明清单</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685"/>
                                        </p:tgtEl>
                                        <p:attrNameLst>
                                          <p:attrName>style.visibility</p:attrName>
                                        </p:attrNameLst>
                                      </p:cBhvr>
                                      <p:to>
                                        <p:strVal val="visible"/>
                                      </p:to>
                                    </p:set>
                                    <p:animEffect transition="in" filter="wipe(left)">
                                      <p:cBhvr>
                                        <p:cTn id="11" dur="500"/>
                                        <p:tgtEl>
                                          <p:spTgt spid="28685"/>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down)">
                                      <p:cBhvr>
                                        <p:cTn id="20" dur="500"/>
                                        <p:tgtEl>
                                          <p:spTgt spid="2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6"/>
                                        </p:tgtEl>
                                        <p:attrNameLst>
                                          <p:attrName>style.visibility</p:attrName>
                                        </p:attrNameLst>
                                      </p:cBhvr>
                                      <p:to>
                                        <p:strVal val="visible"/>
                                      </p:to>
                                    </p:set>
                                    <p:anim calcmode="lin" valueType="num">
                                      <p:cBhvr additive="base">
                                        <p:cTn id="23" dur="500" fill="hold"/>
                                        <p:tgtEl>
                                          <p:spTgt spid="28676"/>
                                        </p:tgtEl>
                                        <p:attrNameLst>
                                          <p:attrName>ppt_x</p:attrName>
                                        </p:attrNameLst>
                                      </p:cBhvr>
                                      <p:tavLst>
                                        <p:tav tm="0">
                                          <p:val>
                                            <p:strVal val="#ppt_x"/>
                                          </p:val>
                                        </p:tav>
                                        <p:tav tm="100000">
                                          <p:val>
                                            <p:strVal val="#ppt_x"/>
                                          </p:val>
                                        </p:tav>
                                      </p:tavLst>
                                    </p:anim>
                                    <p:anim calcmode="lin" valueType="num">
                                      <p:cBhvr additive="base">
                                        <p:cTn id="2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bldLvl="0" animBg="1"/>
      <p:bldP spid="28689" grpId="0" bldLvl="0" animBg="1"/>
      <p:bldP spid="23" grpId="0"/>
      <p:bldP spid="24" grpId="0"/>
      <p:bldP spid="28676" grpId="0" animBg="1"/>
      <p:bldP spid="28676" grpId="1" animBg="1"/>
    </p:bldLst>
  </p:timing>
</p:sld>
</file>

<file path=ppt/tags/tag1.xml><?xml version="1.0" encoding="utf-8"?>
<p:tagLst xmlns:p="http://schemas.openxmlformats.org/presentationml/2006/main">
  <p:tag name="COMMONDATA" val="eyJoZGlkIjoiZThlZjQxOWRmZTVhY2YzYjQ5NzZhMmU3YjliNDUyMTQifQ=="/>
  <p:tag name="KSO_WPP_MARK_KEY" val="8479efbf-3511-49cd-aafd-04716d872cdd"/>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2000" dirty="0" smtClean="0">
            <a:solidFill>
              <a:srgbClr val="01583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1032</Words>
  <Application>WPS 演示</Application>
  <PresentationFormat>全屏显示(16:9)</PresentationFormat>
  <Paragraphs>76</Paragraphs>
  <Slides>11</Slides>
  <Notes>28</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vt:i4>
      </vt:variant>
    </vt:vector>
  </HeadingPairs>
  <TitlesOfParts>
    <vt:vector size="28" baseType="lpstr">
      <vt:lpstr>Arial</vt:lpstr>
      <vt:lpstr>宋体</vt:lpstr>
      <vt:lpstr>Wingdings</vt:lpstr>
      <vt:lpstr>Calibri</vt:lpstr>
      <vt:lpstr>微软雅黑</vt:lpstr>
      <vt:lpstr>方正大标宋_GBK</vt:lpstr>
      <vt:lpstr>Impact</vt:lpstr>
      <vt:lpstr>Arial</vt:lpstr>
      <vt:lpstr>Times New Roman</vt:lpstr>
      <vt:lpstr>方正仿宋_GBK</vt:lpstr>
      <vt:lpstr>Lato Regular</vt:lpstr>
      <vt:lpstr>Segoe Print</vt:lpstr>
      <vt:lpstr>Gungsuh</vt:lpstr>
      <vt:lpstr>黑体</vt:lpstr>
      <vt:lpstr>Arial Unicode MS</vt:lpstr>
      <vt:lpstr>等线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二宝</dc:creator>
  <cp:lastModifiedBy>从头起步</cp:lastModifiedBy>
  <cp:revision>22</cp:revision>
  <dcterms:created xsi:type="dcterms:W3CDTF">2017-09-03T09:41:00Z</dcterms:created>
  <dcterms:modified xsi:type="dcterms:W3CDTF">2023-04-24T01:58:18Z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AB174047FF5E44D7A18D46890510786D</vt:lpwstr>
  </property>
  <property fmtid="{D5CDD505-2E9C-101B-9397-08002B2CF9AE}" pid="3" name="KSOProductBuildVer">
    <vt:lpwstr>2052-11.1.0.12598</vt:lpwstr>
  </property>
</Properties>
</file>